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8" r:id="rId5"/>
    <p:sldId id="281" r:id="rId6"/>
    <p:sldId id="262" r:id="rId7"/>
    <p:sldId id="269" r:id="rId8"/>
    <p:sldId id="257" r:id="rId9"/>
    <p:sldId id="270" r:id="rId10"/>
    <p:sldId id="271" r:id="rId11"/>
    <p:sldId id="282" r:id="rId12"/>
    <p:sldId id="280" r:id="rId13"/>
    <p:sldId id="284" r:id="rId14"/>
    <p:sldId id="285" r:id="rId15"/>
    <p:sldId id="287" r:id="rId16"/>
    <p:sldId id="268" r:id="rId17"/>
    <p:sldId id="286" r:id="rId18"/>
    <p:sldId id="263" r:id="rId19"/>
    <p:sldId id="267" r:id="rId20"/>
    <p:sldId id="272" r:id="rId21"/>
    <p:sldId id="264" r:id="rId22"/>
    <p:sldId id="273" r:id="rId23"/>
    <p:sldId id="266" r:id="rId24"/>
    <p:sldId id="274" r:id="rId25"/>
    <p:sldId id="275" r:id="rId26"/>
    <p:sldId id="276" r:id="rId27"/>
    <p:sldId id="277" r:id="rId28"/>
    <p:sldId id="27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5"/>
    <a:srgbClr val="00FFEA"/>
    <a:srgbClr val="FFFFFF"/>
    <a:srgbClr val="D8BF94"/>
    <a:srgbClr val="E3D0AE"/>
    <a:srgbClr val="F7C800"/>
    <a:srgbClr val="FFC305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3B282-568D-4FD7-8E44-E534129059FD}" v="3" dt="2020-04-17T03:59:21.961"/>
    <p1510:client id="{4B96FE5C-1205-4CBC-9DE5-127760C13860}" v="821" dt="2020-04-17T03:34:58.498"/>
    <p1510:client id="{6BC23C3C-0E2F-414E-B931-5492399DDB13}" v="523" dt="2020-04-17T06:09:13.446"/>
    <p1510:client id="{91DAE9B0-1B28-4017-B6C5-C7EBA2FB25D0}" v="280" dt="2020-04-17T04:35:33.890"/>
    <p1510:client id="{9D3F8D4B-6411-40A9-AFF7-7D973CF0B405}" v="368" dt="2020-04-17T05:25:58.790"/>
    <p1510:client id="{BD84FB48-CEF4-4B84-AB0B-E2EEB8819F0E}" v="2698" dt="2020-04-17T06:15:23.021"/>
    <p1510:client id="{CE79B2EF-7BAC-4415-96E9-4CE898D55B52}" v="100" dt="2020-04-17T02:12:12.600"/>
    <p1510:client id="{D30F2457-FEA5-4B94-8EDE-F8C4912B9152}" v="1" dt="2020-04-17T04:04:14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A2559-DD6C-40BF-A035-4FA90AA1CAD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A8437-D5B5-4775-B715-555CCE71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4FC1B-63C5-4A6D-8D6E-E480828A515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4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DEDE-4B83-4E5F-BB11-01757F603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4B553-1BEA-4748-AF72-A6234F5C3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1C5D-77FD-4204-AA99-D7138F3D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06C5C-DCDB-421A-87D9-E7CB77FB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C831-EB0F-49AE-93B9-290379BD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5E14-9A53-4364-80F0-848DD3F4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72BB8-777C-4545-999C-4FBF99DA0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227F-CC06-4272-BFA4-8F4C36F1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79594-FF3F-4623-9792-F6602304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61CD-E710-4B76-9BBD-DCA81BF6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0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92EC6-49FC-46EA-B773-CEA714EE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FC0D1-2C1E-46C8-9C4A-E7EB6089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31DCF-1303-49A1-A3FE-79C0B7A6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CEDE-05C1-4470-91F7-9E9901C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8E80-DA4E-48C7-A000-3725AC8D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74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35D8-A76C-415B-B456-7FF4EBDC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AA40-B386-49B8-85ED-AB929388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B484-2CE3-4E28-8C45-B8C9FC4F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C79EF-842D-4375-89BC-C0EA92FB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E1280-2B00-4A54-8BF7-D9E230D8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343E-4267-4445-AE60-8FAB6D15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B76AE-D925-4249-B5DF-33CFD455E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CA34C-7766-4631-B2A5-C943617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8924A-06FE-4932-9832-7363C5C6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4702-ADC3-44A8-8216-CA72CA1F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3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1E5E-0A3D-423C-8357-71CE7EE2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2038-F081-41B5-A029-02E15B130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BB44-46D8-4B8B-9243-24709B23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163A-5B0D-4FF9-B613-16080396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D4CB7-E1BF-4D5E-9B76-79D41832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9EDE8-F5C5-43F3-A94D-E1F3E721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05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0552-023D-411A-9455-168EC16D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4D3E-48D2-4269-8BA1-818DD7323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208C3-5A5F-4F51-923F-2580F0281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20C6C-27B5-43CB-9B4C-59CAD6803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A7DBF-F861-4C86-B100-795B4D8EE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7DA72-F8E5-44D5-8D60-3BE3D636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20D0C-A35B-492A-8D7A-0FAF8BF0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1D27-16BE-4480-B0E4-B20691D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8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5300-01AC-40B1-B0F8-9B414113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C1D2A-7811-4703-834D-FAAB1ABF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D72A4-BB5A-497C-8119-5B82A072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3E4F9-BFC6-4312-A3B9-38D7CD19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40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BBBED-2DEF-4123-98E3-3F7AB95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36D05-7162-4E24-AD79-8969E4E0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D3313-0CEA-456E-83C4-2D98B8E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7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B366-6FDB-43BA-BB47-8E34B8F1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EDF0-6E7D-4653-8D51-0BFEB018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AF5F4-8ADF-4E33-A72B-75129FC4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5EEA4-E761-452D-93A6-1F71825A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AEAD-1109-4A59-A7B3-2DD7E4F0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8D35B-AF92-4D6A-9C51-A4EC44C1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3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F26A-4BD7-46B5-8935-3C9C2FFB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48525-0AFA-469C-89A3-F92FBDEA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F6C34-6C1C-4038-8213-D5206C523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A5CDD-0B7C-4F7F-A7BC-43FBB613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CB5F-EC81-4A19-B900-4A2CAA5D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529BD-B757-4A94-A848-BE256024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4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C3F44-4370-45C4-A9D0-88700C5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733F3-03D2-4998-9D64-7F6B5B949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FC489-4969-412A-8BA4-BCC987DA6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7587-CE6F-4A3A-B571-AC9C6E01928D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EB71-0424-4525-ACCB-24DB62540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2582-4990-41AE-81B5-70FE6E7E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46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Nintendo_DS_Li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mall, blue&#10;&#10;Description automatically generated">
            <a:extLst>
              <a:ext uri="{FF2B5EF4-FFF2-40B4-BE49-F238E27FC236}">
                <a16:creationId xmlns:a16="http://schemas.microsoft.com/office/drawing/2014/main" id="{551EEBBC-1487-400F-9848-FDA52C086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8177" r="50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2192000" cy="207732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BB626-09AD-43D5-82E9-971D1CA0610B}"/>
              </a:ext>
            </a:extLst>
          </p:cNvPr>
          <p:cNvSpPr txBox="1"/>
          <p:nvPr/>
        </p:nvSpPr>
        <p:spPr>
          <a:xfrm>
            <a:off x="630688" y="4337523"/>
            <a:ext cx="10918056" cy="1327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100" dirty="0">
                <a:latin typeface="+mj-lt"/>
                <a:ea typeface="+mj-ea"/>
                <a:cs typeface="+mj-cs"/>
              </a:rPr>
              <a:t>Three Games For Our Future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49692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F9911-4A37-4096-BE25-0CCCFEC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11486"/>
            <a:ext cx="274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26067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1C78E0-773C-40C4-A767-203E0291B4C4}"/>
              </a:ext>
            </a:extLst>
          </p:cNvPr>
          <p:cNvSpPr txBox="1"/>
          <p:nvPr/>
        </p:nvSpPr>
        <p:spPr>
          <a:xfrm>
            <a:off x="5238750" y="5911795"/>
            <a:ext cx="69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Rongbin Zhang, </a:t>
            </a:r>
            <a:r>
              <a:rPr lang="en-US" dirty="0" err="1"/>
              <a:t>Haoyu</a:t>
            </a:r>
            <a:r>
              <a:rPr lang="en-US" dirty="0"/>
              <a:t> Li &amp; </a:t>
            </a:r>
            <a:r>
              <a:rPr lang="en-US" i="0" dirty="0" err="1">
                <a:effectLst/>
                <a:latin typeface="Segoe UI" panose="020B0502040204020203" pitchFamily="34" charset="0"/>
              </a:rPr>
              <a:t>Tripuraneni</a:t>
            </a:r>
            <a:r>
              <a:rPr lang="en-US" i="0" dirty="0">
                <a:effectLst/>
                <a:latin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</a:rPr>
              <a:t>JaganMohanChowdary</a:t>
            </a:r>
            <a:endParaRPr lang="en-US" i="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1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8B4CCFE-FFBD-420A-A27E-F86849B4409F}"/>
              </a:ext>
            </a:extLst>
          </p:cNvPr>
          <p:cNvSpPr/>
          <p:nvPr/>
        </p:nvSpPr>
        <p:spPr>
          <a:xfrm>
            <a:off x="5125673" y="445252"/>
            <a:ext cx="2915453" cy="1278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15F0-4E2A-47B5-B670-50220E10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Target User Score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5DF06C-F2C3-452B-BE0E-766C69BB8282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74A0C-08E1-46B1-A5BC-F6BF66432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83" y="1869832"/>
            <a:ext cx="6553545" cy="459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4453C-BE74-4E6A-BFA0-1E219DB66F18}"/>
              </a:ext>
            </a:extLst>
          </p:cNvPr>
          <p:cNvSpPr txBox="1"/>
          <p:nvPr/>
        </p:nvSpPr>
        <p:spPr>
          <a:xfrm>
            <a:off x="5453009" y="622989"/>
            <a:ext cx="240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score for different kind of game (maximum point is 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46919-DC1C-4362-81A3-FB45CC38DF50}"/>
              </a:ext>
            </a:extLst>
          </p:cNvPr>
          <p:cNvSpPr txBox="1"/>
          <p:nvPr/>
        </p:nvSpPr>
        <p:spPr>
          <a:xfrm>
            <a:off x="1606312" y="4171674"/>
            <a:ext cx="1929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8/10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DDCEFF7-3B5D-42B3-BEDF-E73B855432DB}"/>
              </a:ext>
            </a:extLst>
          </p:cNvPr>
          <p:cNvSpPr/>
          <p:nvPr/>
        </p:nvSpPr>
        <p:spPr>
          <a:xfrm rot="19519588">
            <a:off x="7454045" y="1674232"/>
            <a:ext cx="486562" cy="505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2661C8-AD4C-4780-A3A9-99E922CFF6A3}"/>
              </a:ext>
            </a:extLst>
          </p:cNvPr>
          <p:cNvSpPr/>
          <p:nvPr/>
        </p:nvSpPr>
        <p:spPr>
          <a:xfrm>
            <a:off x="9081018" y="445252"/>
            <a:ext cx="2678884" cy="1135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94DDD-8242-4F0D-A9BF-D0307CD0E9A8}"/>
              </a:ext>
            </a:extLst>
          </p:cNvPr>
          <p:cNvSpPr txBox="1"/>
          <p:nvPr/>
        </p:nvSpPr>
        <p:spPr>
          <a:xfrm>
            <a:off x="9428606" y="588613"/>
            <a:ext cx="226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number of users given the score in different style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916D28-8AE7-4DB7-A980-02E1300610D5}"/>
              </a:ext>
            </a:extLst>
          </p:cNvPr>
          <p:cNvSpPr/>
          <p:nvPr/>
        </p:nvSpPr>
        <p:spPr>
          <a:xfrm>
            <a:off x="10178153" y="1662259"/>
            <a:ext cx="486562" cy="524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69EF6B-A145-4AF1-8CA0-E98EE4BC501C}"/>
              </a:ext>
            </a:extLst>
          </p:cNvPr>
          <p:cNvSpPr/>
          <p:nvPr/>
        </p:nvSpPr>
        <p:spPr>
          <a:xfrm>
            <a:off x="5603846" y="3401736"/>
            <a:ext cx="1988191" cy="4002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4C60F921-6EF3-4746-B310-0D5611F2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3"/>
            <a:ext cx="4458424" cy="14996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ESRB Rating?</a:t>
            </a:r>
            <a:endParaRPr lang="en-US" sz="6000" b="1" dirty="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63D9C9-C247-4F3F-94AC-43A331FE9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13" y="976842"/>
            <a:ext cx="4015729" cy="2258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3F4FB9-E2B9-44F3-AD11-2967FD07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51" y="4361716"/>
            <a:ext cx="3829214" cy="2101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45C3F-D3EB-4EE7-AC87-F0B2322E8A5E}"/>
              </a:ext>
            </a:extLst>
          </p:cNvPr>
          <p:cNvSpPr txBox="1"/>
          <p:nvPr/>
        </p:nvSpPr>
        <p:spPr>
          <a:xfrm>
            <a:off x="7058025" y="394887"/>
            <a:ext cx="401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Number of games in different ESRB Rating in Japan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BE8B-C2AB-41A2-AA80-7C8E6A19A603}"/>
              </a:ext>
            </a:extLst>
          </p:cNvPr>
          <p:cNvSpPr txBox="1"/>
          <p:nvPr/>
        </p:nvSpPr>
        <p:spPr>
          <a:xfrm>
            <a:off x="7058025" y="3635937"/>
            <a:ext cx="401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Number of Role-Playing games for different ESRB Rating in Japan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BB0CF14-277C-4D3A-ACA0-E34E609FD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583" y="3075801"/>
            <a:ext cx="4575972" cy="25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DC30A069-FF4C-494A-B5A8-E8AEBC65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4" r="-2" b="159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 descr="A picture containing tree&#10;&#10;Description automatically generated">
            <a:extLst>
              <a:ext uri="{FF2B5EF4-FFF2-40B4-BE49-F238E27FC236}">
                <a16:creationId xmlns:a16="http://schemas.microsoft.com/office/drawing/2014/main" id="{333F472C-CBD5-48B9-8E47-C06A72278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-2" b="1077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54" name="Freeform: Shape 1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1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DDFB9-97DB-4A2B-AA22-CD8A8BAF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For Japan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43D6B-34D6-498F-8C41-E4805DB6D986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Name: Fantasy Traveler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Style: Role-Playing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Platform: DS(3DS)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Publisher: Nintendo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ESRB Rating: 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861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E8437C70-6D17-4C56-BB51-D9E0DC3ED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81A645-0F73-4896-845A-6FB77B4F16C4}"/>
              </a:ext>
            </a:extLst>
          </p:cNvPr>
          <p:cNvSpPr txBox="1"/>
          <p:nvPr/>
        </p:nvSpPr>
        <p:spPr>
          <a:xfrm>
            <a:off x="542544" y="4754880"/>
            <a:ext cx="11137392" cy="932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 for Europe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6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3E86-CEB6-472A-949A-08F6D4E11256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Category &amp; ESRB Rating</a:t>
            </a:r>
          </a:p>
        </p:txBody>
      </p:sp>
      <p:pic>
        <p:nvPicPr>
          <p:cNvPr id="2" name="图片 2" descr="手机屏幕截图&#10;&#10;已生成高可信度的说明">
            <a:extLst>
              <a:ext uri="{FF2B5EF4-FFF2-40B4-BE49-F238E27FC236}">
                <a16:creationId xmlns:a16="http://schemas.microsoft.com/office/drawing/2014/main" id="{C3E5EACC-8787-43B4-9218-4C627400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95" y="1619314"/>
            <a:ext cx="3425609" cy="2275121"/>
          </a:xfrm>
          <a:prstGeom prst="rect">
            <a:avLst/>
          </a:prstGeom>
        </p:spPr>
      </p:pic>
      <p:pic>
        <p:nvPicPr>
          <p:cNvPr id="4" name="图片 4" descr="手机屏幕截图&#10;&#10;已生成高可信度的说明">
            <a:extLst>
              <a:ext uri="{FF2B5EF4-FFF2-40B4-BE49-F238E27FC236}">
                <a16:creationId xmlns:a16="http://schemas.microsoft.com/office/drawing/2014/main" id="{7E8103D1-BBA5-406C-8589-9346CD72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8" y="1952014"/>
            <a:ext cx="3433324" cy="16097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6" descr="图片包含 游戏机, 文字, 画&#10;&#10;已生成极高可信度的说明">
            <a:extLst>
              <a:ext uri="{FF2B5EF4-FFF2-40B4-BE49-F238E27FC236}">
                <a16:creationId xmlns:a16="http://schemas.microsoft.com/office/drawing/2014/main" id="{874CEDB2-7C0C-458E-B203-9644F12F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568" y="330045"/>
            <a:ext cx="2866230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2CD8C1-7209-4C09-A162-FD18C49BAF5B}"/>
              </a:ext>
            </a:extLst>
          </p:cNvPr>
          <p:cNvSpPr txBox="1"/>
          <p:nvPr/>
        </p:nvSpPr>
        <p:spPr>
          <a:xfrm>
            <a:off x="4303776" y="517093"/>
            <a:ext cx="361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badi" panose="020B0604020202020204" pitchFamily="34" charset="0"/>
              </a:rPr>
              <a:t>The number of  Action Games on different ESRB Rating</a:t>
            </a:r>
            <a:endParaRPr lang="zh-CN" altLang="en-US">
              <a:latin typeface="Abadi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EB979-0958-41F0-9BCD-FC108DEA9E6E}"/>
              </a:ext>
            </a:extLst>
          </p:cNvPr>
          <p:cNvSpPr txBox="1"/>
          <p:nvPr/>
        </p:nvSpPr>
        <p:spPr>
          <a:xfrm>
            <a:off x="325916" y="550657"/>
            <a:ext cx="3501686" cy="94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badi" panose="020B0604020104020204" pitchFamily="34" charset="0"/>
              </a:rPr>
              <a:t>The Total EU Sales data for different kind of video games </a:t>
            </a:r>
          </a:p>
          <a:p>
            <a:r>
              <a:rPr lang="en-US" altLang="zh-CN">
                <a:latin typeface="Abadi" panose="020B0604020104020204" pitchFamily="34" charset="0"/>
              </a:rPr>
              <a:t>(In Million)</a:t>
            </a: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804D93C3-CBDE-42E2-A49E-C76F48A973ED}"/>
              </a:ext>
            </a:extLst>
          </p:cNvPr>
          <p:cNvSpPr/>
          <p:nvPr/>
        </p:nvSpPr>
        <p:spPr>
          <a:xfrm>
            <a:off x="2209800" y="2155721"/>
            <a:ext cx="490194" cy="21681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FCB1325-EC17-4309-B16C-143A69B04BC8}"/>
              </a:ext>
            </a:extLst>
          </p:cNvPr>
          <p:cNvSpPr/>
          <p:nvPr/>
        </p:nvSpPr>
        <p:spPr>
          <a:xfrm>
            <a:off x="6096000" y="2328863"/>
            <a:ext cx="490194" cy="21681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1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72F21C-D90D-4958-B2F3-B5C9DC76D52D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Welcome platforms &amp; publishers  in EU</a:t>
            </a:r>
          </a:p>
        </p:txBody>
      </p:sp>
      <p:pic>
        <p:nvPicPr>
          <p:cNvPr id="23" name="图片 13" descr="手机屏幕截图&#10;&#10;已生成高可信度的说明">
            <a:extLst>
              <a:ext uri="{FF2B5EF4-FFF2-40B4-BE49-F238E27FC236}">
                <a16:creationId xmlns:a16="http://schemas.microsoft.com/office/drawing/2014/main" id="{60A90812-878D-4F7A-B126-E2753C464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5" r="12239"/>
          <a:stretch/>
        </p:blipFill>
        <p:spPr>
          <a:xfrm>
            <a:off x="4187815" y="1480830"/>
            <a:ext cx="3816369" cy="2413606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9" descr="手机屏幕截图&#10;&#10;已生成高可信度的说明">
            <a:extLst>
              <a:ext uri="{FF2B5EF4-FFF2-40B4-BE49-F238E27FC236}">
                <a16:creationId xmlns:a16="http://schemas.microsoft.com/office/drawing/2014/main" id="{040B078F-BA59-40BC-A6C7-1EB7F48B6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8" r="12679"/>
          <a:stretch/>
        </p:blipFill>
        <p:spPr>
          <a:xfrm>
            <a:off x="131034" y="1423586"/>
            <a:ext cx="3742274" cy="2542335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607136-54D6-4785-9EAC-338C778259AE}"/>
              </a:ext>
            </a:extLst>
          </p:cNvPr>
          <p:cNvSpPr txBox="1"/>
          <p:nvPr/>
        </p:nvSpPr>
        <p:spPr>
          <a:xfrm>
            <a:off x="284240" y="294473"/>
            <a:ext cx="3242725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Abadi" panose="020B0604020104020204" pitchFamily="34" charset="0"/>
                <a:ea typeface="等线"/>
              </a:rPr>
              <a:t> </a:t>
            </a:r>
            <a:r>
              <a:rPr lang="zh-CN" altLang="en-US" sz="32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Top 5 </a:t>
            </a:r>
            <a:endParaRPr lang="en-US" altLang="zh-CN" sz="3200">
              <a:latin typeface="Cambria" panose="02040503050406030204" pitchFamily="18" charset="0"/>
              <a:ea typeface="等线"/>
              <a:cs typeface="Aharoni" panose="02010803020104030203" pitchFamily="2" charset="-79"/>
            </a:endParaRPr>
          </a:p>
          <a:p>
            <a:pPr>
              <a:spcAft>
                <a:spcPts val="600"/>
              </a:spcAft>
            </a:pPr>
            <a:r>
              <a:rPr lang="zh-CN" altLang="en-US" sz="32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platforms in EU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6BC84D-6297-4E69-9E87-B9E7F7A16A64}"/>
              </a:ext>
            </a:extLst>
          </p:cNvPr>
          <p:cNvSpPr txBox="1"/>
          <p:nvPr/>
        </p:nvSpPr>
        <p:spPr>
          <a:xfrm>
            <a:off x="4092785" y="236905"/>
            <a:ext cx="4060615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8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Top 6 </a:t>
            </a:r>
          </a:p>
          <a:p>
            <a:pPr>
              <a:spcAft>
                <a:spcPts val="600"/>
              </a:spcAft>
            </a:pPr>
            <a:r>
              <a:rPr lang="en-US" altLang="zh-CN" sz="28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Action Games publishers</a:t>
            </a:r>
            <a:endParaRPr lang="zh-CN" altLang="en-US" sz="2800">
              <a:latin typeface="Cambria" panose="02040503050406030204" pitchFamily="18" charset="0"/>
              <a:ea typeface="等线"/>
              <a:cs typeface="Aharoni" panose="02010803020104030203" pitchFamily="2" charset="-79"/>
            </a:endParaRP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0449019D-2F30-439B-BAAD-18A9223E7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380198"/>
            <a:ext cx="2686050" cy="1704975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D1C9AD-9E87-444F-9E76-5CDEA9DC3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240107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BB22E8-42BB-4C1F-BDB2-BDB1F430FB85}"/>
              </a:ext>
            </a:extLst>
          </p:cNvPr>
          <p:cNvSpPr txBox="1"/>
          <p:nvPr/>
        </p:nvSpPr>
        <p:spPr>
          <a:xfrm>
            <a:off x="305404" y="1565093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for Europe</a:t>
            </a:r>
          </a:p>
        </p:txBody>
      </p:sp>
      <p:pic>
        <p:nvPicPr>
          <p:cNvPr id="3" name="图片 3" descr="图片包含 水族馆, 绿色, 黄色, 桌子&#10;&#10;已生成极高可信度的说明">
            <a:extLst>
              <a:ext uri="{FF2B5EF4-FFF2-40B4-BE49-F238E27FC236}">
                <a16:creationId xmlns:a16="http://schemas.microsoft.com/office/drawing/2014/main" id="{CE0E49E6-5914-43EF-A002-49C185A7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07" y="651854"/>
            <a:ext cx="5944511" cy="3091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26DE1-5185-4213-BA71-A0DEF49A4068}"/>
              </a:ext>
            </a:extLst>
          </p:cNvPr>
          <p:cNvSpPr txBox="1"/>
          <p:nvPr/>
        </p:nvSpPr>
        <p:spPr>
          <a:xfrm>
            <a:off x="2891462" y="3881125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Name: </a:t>
            </a: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The Unforgiven</a:t>
            </a:r>
            <a:endParaRPr lang="en-US" altLang="zh-C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Style: Action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Platform: PS3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Publisher: Sony Computer Entertainment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ESRB Rating: 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" panose="02040503050406030204" pitchFamily="18" charset="0"/>
                <a:ea typeface="Cambria" panose="02040503050406030204" pitchFamily="18" charset="0"/>
              </a:rPr>
              <a:t>Target user score: 7.05+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46757-88CE-40AF-9AF0-BB91C2197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5"/>
          <a:stretch/>
        </p:blipFill>
        <p:spPr>
          <a:xfrm>
            <a:off x="0" y="4656963"/>
            <a:ext cx="2363276" cy="185236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500556C0-32B4-4EBC-A0C7-DCF087EF35A6}"/>
              </a:ext>
            </a:extLst>
          </p:cNvPr>
          <p:cNvSpPr/>
          <p:nvPr/>
        </p:nvSpPr>
        <p:spPr>
          <a:xfrm>
            <a:off x="2013065" y="5953027"/>
            <a:ext cx="230022" cy="1602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F5BDB-8019-4CC5-955E-F57DE42E9D9E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defRPr cap="all"/>
            </a:pPr>
            <a:r>
              <a:rPr lang="en-US" sz="4800" cap="none" dirty="0"/>
              <a:t>Game For North America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2C1218B-5298-4EE4-AD5A-A55813F59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r="259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58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0529C-F45A-4CFD-A36E-669D330878E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BF090F-82E2-4843-A99D-B9CE0A6C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89" y="1958008"/>
            <a:ext cx="8003097" cy="2616908"/>
          </a:xfrm>
          <a:prstGeom prst="rect">
            <a:avLst/>
          </a:prstGeom>
        </p:spPr>
      </p:pic>
      <p:pic>
        <p:nvPicPr>
          <p:cNvPr id="12" name="Picture 11" descr="A close up of electronics&#10;&#10;Description automatically generated">
            <a:extLst>
              <a:ext uri="{FF2B5EF4-FFF2-40B4-BE49-F238E27FC236}">
                <a16:creationId xmlns:a16="http://schemas.microsoft.com/office/drawing/2014/main" id="{C1935C5F-48FE-4764-8A0F-601086B5A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69" y="3429000"/>
            <a:ext cx="3445692" cy="2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BD0BDE-EE58-4693-AA5A-48CF6864BD57}"/>
              </a:ext>
            </a:extLst>
          </p:cNvPr>
          <p:cNvSpPr txBox="1"/>
          <p:nvPr/>
        </p:nvSpPr>
        <p:spPr>
          <a:xfrm>
            <a:off x="6230271" y="3794336"/>
            <a:ext cx="5242259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PUBLISHER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6CB250-01F5-4115-9AD1-993DC49A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" r="53859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A5A2EBAE-A468-4209-BFFE-FB543EBF4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r="421" b="2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412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许多照片放在一起&#10;&#10;已生成高可信度的说明">
            <a:extLst>
              <a:ext uri="{FF2B5EF4-FFF2-40B4-BE49-F238E27FC236}">
                <a16:creationId xmlns:a16="http://schemas.microsoft.com/office/drawing/2014/main" id="{7D64E8AF-6E3D-4C10-A6B2-62F650D65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A14177-3E88-43EF-8D7A-506ED34C5C69}"/>
              </a:ext>
            </a:extLst>
          </p:cNvPr>
          <p:cNvSpPr/>
          <p:nvPr/>
        </p:nvSpPr>
        <p:spPr>
          <a:xfrm>
            <a:off x="770467" y="4580467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Introduction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F2012C-D42D-419E-8295-1E56D3D3113A}"/>
              </a:ext>
            </a:extLst>
          </p:cNvPr>
          <p:cNvSpPr/>
          <p:nvPr/>
        </p:nvSpPr>
        <p:spPr>
          <a:xfrm>
            <a:off x="3454400" y="4580467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Game for Japan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 Black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5A923-6C77-46E9-9369-A928AA4F1777}"/>
              </a:ext>
            </a:extLst>
          </p:cNvPr>
          <p:cNvSpPr/>
          <p:nvPr/>
        </p:nvSpPr>
        <p:spPr>
          <a:xfrm>
            <a:off x="6392333" y="4580466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Game for Europe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Arial Black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3589B0-643B-4E00-91FD-FE1693E8AE6F}"/>
              </a:ext>
            </a:extLst>
          </p:cNvPr>
          <p:cNvSpPr/>
          <p:nvPr/>
        </p:nvSpPr>
        <p:spPr>
          <a:xfrm>
            <a:off x="9059334" y="4580467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Game for 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 Black"/>
              <a:ea typeface="等线" panose="02010600030101010101" pitchFamily="2" charset="-122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North America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40C59-AC84-4B56-B6BA-CB85955AEDC7}"/>
              </a:ext>
            </a:extLst>
          </p:cNvPr>
          <p:cNvSpPr txBox="1"/>
          <p:nvPr/>
        </p:nvSpPr>
        <p:spPr>
          <a:xfrm>
            <a:off x="3267075" y="439208"/>
            <a:ext cx="5334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Arial Black"/>
                <a:ea typeface="等线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426169656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ire&#10;&#10;Description automatically generated">
            <a:extLst>
              <a:ext uri="{FF2B5EF4-FFF2-40B4-BE49-F238E27FC236}">
                <a16:creationId xmlns:a16="http://schemas.microsoft.com/office/drawing/2014/main" id="{08C31BC8-34AE-4545-ADA6-F4CC8D898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F11E1-235B-4C3F-B68E-2228D1DEA00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GENRE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738C1-3CEC-426B-AB59-39E24ABCB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04"/>
          <a:stretch/>
        </p:blipFill>
        <p:spPr>
          <a:xfrm>
            <a:off x="317938" y="583850"/>
            <a:ext cx="6852745" cy="58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2D5E2-9F04-4056-B765-38E6D36E4DD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GAMES ON ACTION GENRE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86A67F62-9997-4339-A5C1-8866E3A3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73" y="884582"/>
            <a:ext cx="7911547" cy="4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4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D3B73-DE77-48CE-B0E2-2BC86D378D06}"/>
              </a:ext>
            </a:extLst>
          </p:cNvPr>
          <p:cNvSpPr txBox="1"/>
          <p:nvPr/>
        </p:nvSpPr>
        <p:spPr>
          <a:xfrm>
            <a:off x="4820478" y="1202635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/>
              <a:t>GAME</a:t>
            </a:r>
            <a:r>
              <a:rPr lang="en-IN" sz="3600" dirty="0"/>
              <a:t> </a:t>
            </a:r>
            <a:r>
              <a:rPr lang="en-IN" sz="3600" b="1" dirty="0"/>
              <a:t>CONTENT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C5A65C3-EA08-4254-8162-DDA70BFD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8" y="1918915"/>
            <a:ext cx="8100060" cy="332894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1D6EE-3F3C-4582-B3A7-C53F5886C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57" y="2862470"/>
            <a:ext cx="4197894" cy="38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6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11B79-38E8-4DE9-BCDD-DEE5897376B8}"/>
              </a:ext>
            </a:extLst>
          </p:cNvPr>
          <p:cNvSpPr txBox="1"/>
          <p:nvPr/>
        </p:nvSpPr>
        <p:spPr>
          <a:xfrm>
            <a:off x="2918590" y="924339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TOTAL NUMBER OF “E” CONTENT RATED GAMES IN NA REGION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FF6E59-1565-4C4A-8E21-D828F58D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749287"/>
            <a:ext cx="8793480" cy="2922104"/>
          </a:xfrm>
          <a:prstGeom prst="rect">
            <a:avLst/>
          </a:prstGeom>
        </p:spPr>
      </p:pic>
      <p:pic>
        <p:nvPicPr>
          <p:cNvPr id="6" name="Picture 5" descr="A picture containing food, black&#10;&#10;Description automatically generated">
            <a:extLst>
              <a:ext uri="{FF2B5EF4-FFF2-40B4-BE49-F238E27FC236}">
                <a16:creationId xmlns:a16="http://schemas.microsoft.com/office/drawing/2014/main" id="{FFD22849-C5CE-4F65-A604-70ADFCBDA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48" y="3687417"/>
            <a:ext cx="6125446" cy="25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outdoor, building, woman&#10;&#10;Description automatically generated">
            <a:extLst>
              <a:ext uri="{FF2B5EF4-FFF2-40B4-BE49-F238E27FC236}">
                <a16:creationId xmlns:a16="http://schemas.microsoft.com/office/drawing/2014/main" id="{5BAD88EA-B068-4CB3-BFF2-325B988EF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9CC35-1468-4573-AD4D-82967023F219}"/>
              </a:ext>
            </a:extLst>
          </p:cNvPr>
          <p:cNvSpPr txBox="1"/>
          <p:nvPr/>
        </p:nvSpPr>
        <p:spPr>
          <a:xfrm>
            <a:off x="1524000" y="3694839"/>
            <a:ext cx="9144000" cy="1754326"/>
          </a:xfrm>
          <a:prstGeom prst="rect">
            <a:avLst/>
          </a:prstGeom>
          <a:solidFill>
            <a:srgbClr val="000000">
              <a:alpha val="80000"/>
            </a:srgbClr>
          </a:solidFill>
          <a:ln w="279400" cap="sq" cmpd="thinThick">
            <a:solidFill>
              <a:srgbClr val="262626">
                <a:alpha val="89804"/>
              </a:srgbClr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game for North America is to produce an 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Action Game </a:t>
            </a:r>
            <a:r>
              <a:rPr lang="en-US" sz="3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“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 content on  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PS2</a:t>
            </a:r>
            <a:r>
              <a:rPr lang="en-US" sz="3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platform using </a:t>
            </a:r>
            <a:r>
              <a:rPr lang="en-US" sz="3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 Sports </a:t>
            </a:r>
            <a:r>
              <a:rPr lang="en-US" sz="3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 publisher </a:t>
            </a:r>
          </a:p>
        </p:txBody>
      </p:sp>
    </p:spTree>
    <p:extLst>
      <p:ext uri="{BB962C8B-B14F-4D97-AF65-F5344CB8AC3E}">
        <p14:creationId xmlns:p14="http://schemas.microsoft.com/office/powerpoint/2010/main" val="416263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EE083-DA6A-46A0-998C-347FCD0748A6}"/>
              </a:ext>
            </a:extLst>
          </p:cNvPr>
          <p:cNvSpPr/>
          <p:nvPr/>
        </p:nvSpPr>
        <p:spPr>
          <a:xfrm>
            <a:off x="6096000" y="5481782"/>
            <a:ext cx="1293091" cy="13762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EEB5DD-18D4-4A5E-B2BD-09FCFC97E1F9}"/>
              </a:ext>
            </a:extLst>
          </p:cNvPr>
          <p:cNvCxnSpPr>
            <a:cxnSpLocks/>
          </p:cNvCxnSpPr>
          <p:nvPr/>
        </p:nvCxnSpPr>
        <p:spPr>
          <a:xfrm flipH="1">
            <a:off x="7389091" y="4567382"/>
            <a:ext cx="1440873" cy="914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C669BE-F622-4D64-995A-79220CA6D8F3}"/>
              </a:ext>
            </a:extLst>
          </p:cNvPr>
          <p:cNvSpPr txBox="1"/>
          <p:nvPr/>
        </p:nvSpPr>
        <p:spPr>
          <a:xfrm>
            <a:off x="8977746" y="4239491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Forte" panose="03060902040502070203" pitchFamily="66" charset="0"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38584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DBDF-69F4-449A-B1A2-296B40939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dirty="0"/>
              <a:t>NLG (Naughty Luigi Game)</a:t>
            </a:r>
          </a:p>
          <a:p>
            <a:r>
              <a:rPr lang="en-US" dirty="0"/>
              <a:t>3 Games for 3 main Regions</a:t>
            </a:r>
          </a:p>
          <a:p>
            <a:r>
              <a:rPr lang="en-US" dirty="0"/>
              <a:t>Japan, North America &amp; Europe</a:t>
            </a:r>
          </a:p>
        </p:txBody>
      </p:sp>
      <p:pic>
        <p:nvPicPr>
          <p:cNvPr id="7" name="图片 4" descr="卡通人物&#10;&#10;已生成高可信度的说明">
            <a:extLst>
              <a:ext uri="{FF2B5EF4-FFF2-40B4-BE49-F238E27FC236}">
                <a16:creationId xmlns:a16="http://schemas.microsoft.com/office/drawing/2014/main" id="{3EA3E1F4-45DB-4617-A7FC-5F306BE1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8" y="772893"/>
            <a:ext cx="2248028" cy="126451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A26C0B-FA22-49E9-97D7-95DE21CF9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r="13394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A2543-DC62-4238-A3A7-6F721A73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NLG Studios</a:t>
            </a:r>
          </a:p>
        </p:txBody>
      </p:sp>
    </p:spTree>
    <p:extLst>
      <p:ext uri="{BB962C8B-B14F-4D97-AF65-F5344CB8AC3E}">
        <p14:creationId xmlns:p14="http://schemas.microsoft.com/office/powerpoint/2010/main" val="288778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BBB04-DA2D-468F-BCF3-11344FB5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506440" cy="1128068"/>
          </a:xfrm>
        </p:spPr>
        <p:txBody>
          <a:bodyPr anchor="ctr">
            <a:normAutofit/>
          </a:bodyPr>
          <a:lstStyle/>
          <a:p>
            <a:r>
              <a:rPr lang="en-US" sz="3700" b="1" dirty="0"/>
              <a:t>Before Diving to the Data...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E106-3025-4CD6-AA15-0B360C65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dirty="0" err="1"/>
              <a:t>User_score</a:t>
            </a:r>
            <a:r>
              <a:rPr lang="en-US" dirty="0"/>
              <a:t> Column : Score by </a:t>
            </a:r>
            <a:r>
              <a:rPr lang="en-US" b="1" dirty="0"/>
              <a:t>Metacritic</a:t>
            </a:r>
            <a:r>
              <a:rPr lang="en-US" dirty="0"/>
              <a:t>'s subscribers</a:t>
            </a:r>
          </a:p>
          <a:p>
            <a:r>
              <a:rPr lang="en-US" dirty="0" err="1"/>
              <a:t>User_count</a:t>
            </a:r>
            <a:r>
              <a:rPr lang="en-US" dirty="0"/>
              <a:t> Column: Number of users who gave the user score</a:t>
            </a:r>
          </a:p>
          <a:p>
            <a:r>
              <a:rPr lang="en-US" dirty="0"/>
              <a:t>Rating Column : The </a:t>
            </a:r>
            <a:r>
              <a:rPr lang="en-US" b="1" dirty="0"/>
              <a:t>ESRB(Entertainment Software Rating Board)</a:t>
            </a:r>
            <a:r>
              <a:rPr lang="en-US" dirty="0"/>
              <a:t> ratings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4B27CF-BF0B-490C-9AA5-BB3293A15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714428"/>
            <a:ext cx="4397433" cy="22536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2DD931BC-4CCB-43E7-B0C1-51A6DFE25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385" y="3707894"/>
            <a:ext cx="366364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069E65-8188-4210-A33F-C23BE613F3EB}"/>
              </a:ext>
            </a:extLst>
          </p:cNvPr>
          <p:cNvSpPr/>
          <p:nvPr/>
        </p:nvSpPr>
        <p:spPr>
          <a:xfrm>
            <a:off x="523875" y="5320142"/>
            <a:ext cx="11210925" cy="741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993C3-6AE8-40ED-BCB2-B9A429767B63}"/>
              </a:ext>
            </a:extLst>
          </p:cNvPr>
          <p:cNvSpPr txBox="1"/>
          <p:nvPr/>
        </p:nvSpPr>
        <p:spPr>
          <a:xfrm>
            <a:off x="2181225" y="372151"/>
            <a:ext cx="7829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Aharoni" panose="02010803020104030203" pitchFamily="2" charset="-79"/>
                <a:cs typeface="Aharoni" panose="02010803020104030203" pitchFamily="2" charset="-79"/>
              </a:rPr>
              <a:t>Data Import &amp; Data Cleaning</a:t>
            </a:r>
            <a:endParaRPr lang="zh-CN" alt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F6BCFBDD-E63B-4115-9936-EA0F6B91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116" y="3491794"/>
            <a:ext cx="3070371" cy="19664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F04CAE-5DAF-422B-9486-479B571E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651216"/>
            <a:ext cx="8304599" cy="971429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C64FE-B62C-47FC-8217-61E18977B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25" y="3467751"/>
            <a:ext cx="8304599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5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A picture containing old, cake&#10;&#10;Description automatically generated">
            <a:extLst>
              <a:ext uri="{FF2B5EF4-FFF2-40B4-BE49-F238E27FC236}">
                <a16:creationId xmlns:a16="http://schemas.microsoft.com/office/drawing/2014/main" id="{C8CF9164-FB8E-4AFC-835E-CF81175F3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1"/>
          <a:stretch/>
        </p:blipFill>
        <p:spPr>
          <a:xfrm>
            <a:off x="6052822" y="10"/>
            <a:ext cx="6095980" cy="6857990"/>
          </a:xfrm>
          <a:prstGeom prst="rect">
            <a:avLst/>
          </a:prstGeom>
        </p:spPr>
      </p:pic>
      <p:pic>
        <p:nvPicPr>
          <p:cNvPr id="38" name="Picture 37" descr="A picture containing table, sitting, colorful, device&#10;&#10;Description automatically generated">
            <a:extLst>
              <a:ext uri="{FF2B5EF4-FFF2-40B4-BE49-F238E27FC236}">
                <a16:creationId xmlns:a16="http://schemas.microsoft.com/office/drawing/2014/main" id="{17D92639-4750-431E-95A1-19E5A2B90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2" r="14928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sp>
        <p:nvSpPr>
          <p:cNvPr id="57" name="Rectangle 4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21995-2237-4E00-B6E6-83721CA04756}"/>
              </a:ext>
            </a:extLst>
          </p:cNvPr>
          <p:cNvSpPr/>
          <p:nvPr/>
        </p:nvSpPr>
        <p:spPr>
          <a:xfrm>
            <a:off x="4243680" y="2756135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Game for Japan</a:t>
            </a:r>
          </a:p>
        </p:txBody>
      </p:sp>
      <p:sp>
        <p:nvSpPr>
          <p:cNvPr id="58" name="Frame 4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4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15F0-4E2A-47B5-B670-50220E10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 of Game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5DF06C-F2C3-452B-BE0E-766C69BB8282}"/>
              </a:ext>
            </a:extLst>
          </p:cNvPr>
          <p:cNvSpPr txBox="1"/>
          <p:nvPr/>
        </p:nvSpPr>
        <p:spPr>
          <a:xfrm>
            <a:off x="674237" y="4170502"/>
            <a:ext cx="3657600" cy="535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Role-Playing 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Content Placeholder 3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3B09243-2728-44A0-8FA6-4E2A05157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r="1" b="1"/>
          <a:stretch/>
        </p:blipFill>
        <p:spPr>
          <a:xfrm>
            <a:off x="5153822" y="673716"/>
            <a:ext cx="6553545" cy="551850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099E52-9A54-4BDE-B9AC-F4EE85333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6" y="4723400"/>
            <a:ext cx="2586790" cy="14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15F0-4E2A-47B5-B670-50220E10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Which Platform? ---DS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7DBF80-805E-458C-BEEF-DD897189274A}"/>
              </a:ext>
            </a:extLst>
          </p:cNvPr>
          <p:cNvSpPr txBox="1"/>
          <p:nvPr/>
        </p:nvSpPr>
        <p:spPr>
          <a:xfrm>
            <a:off x="854442" y="2474893"/>
            <a:ext cx="4866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5 Platforms Sales for Role-Playing Game in Japan (In Million $) </a:t>
            </a:r>
          </a:p>
        </p:txBody>
      </p:sp>
      <p:pic>
        <p:nvPicPr>
          <p:cNvPr id="1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FEB306-A8F9-4820-97AB-8DFBCC6E3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8" y="3779263"/>
            <a:ext cx="4639942" cy="21924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0899C-F04C-4837-B097-8015504646E4}"/>
              </a:ext>
            </a:extLst>
          </p:cNvPr>
          <p:cNvSpPr txBox="1"/>
          <p:nvPr/>
        </p:nvSpPr>
        <p:spPr>
          <a:xfrm>
            <a:off x="7000061" y="3027384"/>
            <a:ext cx="44676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avenir-next-regular"/>
              </a:rPr>
              <a:t>“</a:t>
            </a:r>
            <a:r>
              <a:rPr lang="en-US" sz="3600" i="0" dirty="0">
                <a:solidFill>
                  <a:srgbClr val="000000"/>
                </a:solidFill>
                <a:effectLst/>
                <a:latin typeface="avenir-next-regular"/>
              </a:rPr>
              <a:t>Nintendo DS games can still be played on the Nintendo 3DS family of systems.”</a:t>
            </a:r>
            <a:endParaRPr lang="en-US" sz="3600" dirty="0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6C84CD8-1105-4DC6-963E-F851BCC2C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76856" y="225756"/>
            <a:ext cx="2150632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4C60F921-6EF3-4746-B310-0D5611F2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3" y="1053042"/>
            <a:ext cx="4743937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Game Publisher?</a:t>
            </a:r>
            <a:endParaRPr lang="en-US" sz="6000" b="1" dirty="0">
              <a:solidFill>
                <a:srgbClr val="FFFFFF"/>
              </a:solidFill>
            </a:endParaRP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88E8E-75CF-4935-9313-21A4F173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521943"/>
            <a:ext cx="5390093" cy="2516814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71D5C5-BD90-4422-B7B3-7A76D2C61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3707946"/>
            <a:ext cx="5390093" cy="27540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98A268-24C5-4A7E-AC9F-84CA2558EC4F}"/>
              </a:ext>
            </a:extLst>
          </p:cNvPr>
          <p:cNvSpPr txBox="1"/>
          <p:nvPr/>
        </p:nvSpPr>
        <p:spPr>
          <a:xfrm>
            <a:off x="572654" y="4282268"/>
            <a:ext cx="4743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Nintendo</a:t>
            </a:r>
          </a:p>
        </p:txBody>
      </p: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BAF16E-7AB3-4C6F-BD7A-FA4F93FF0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6" y="4887929"/>
            <a:ext cx="2207491" cy="11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35FACDEC23C4787D3FE5E40448C88" ma:contentTypeVersion="2" ma:contentTypeDescription="Create a new document." ma:contentTypeScope="" ma:versionID="f4cf4b2a8bc0d21360a337398f104685">
  <xsd:schema xmlns:xsd="http://www.w3.org/2001/XMLSchema" xmlns:xs="http://www.w3.org/2001/XMLSchema" xmlns:p="http://schemas.microsoft.com/office/2006/metadata/properties" xmlns:ns2="013fbbbc-98e3-4c1a-b045-e4b7c7b4d481" targetNamespace="http://schemas.microsoft.com/office/2006/metadata/properties" ma:root="true" ma:fieldsID="88290f6bcc37c0d45b235f65c2889886" ns2:_="">
    <xsd:import namespace="013fbbbc-98e3-4c1a-b045-e4b7c7b4d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3fbbbc-98e3-4c1a-b045-e4b7c7b4d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43CAAE-5EDE-475A-A5DD-787B32D9A8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C85EC4-5EA4-45F4-B08D-1CC0A71452B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3AFF99-9C38-457B-BC4D-17716A493F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3fbbbc-98e3-4c1a-b045-e4b7c7b4d4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414</Words>
  <Application>Microsoft Office PowerPoint</Application>
  <PresentationFormat>Widescreen</PresentationFormat>
  <Paragraphs>66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avenir-next-regular</vt:lpstr>
      <vt:lpstr>等线</vt:lpstr>
      <vt:lpstr>等线 Light</vt:lpstr>
      <vt:lpstr>Abadi</vt:lpstr>
      <vt:lpstr>Aharoni</vt:lpstr>
      <vt:lpstr>Arial</vt:lpstr>
      <vt:lpstr>Arial Black</vt:lpstr>
      <vt:lpstr>Calibri</vt:lpstr>
      <vt:lpstr>Cambria</vt:lpstr>
      <vt:lpstr>Forte</vt:lpstr>
      <vt:lpstr>Segoe UI</vt:lpstr>
      <vt:lpstr>Office Theme</vt:lpstr>
      <vt:lpstr>PowerPoint Presentation</vt:lpstr>
      <vt:lpstr>PowerPoint Presentation</vt:lpstr>
      <vt:lpstr>NLG Studios</vt:lpstr>
      <vt:lpstr>Before Diving to the Data...</vt:lpstr>
      <vt:lpstr>PowerPoint Presentation</vt:lpstr>
      <vt:lpstr>PowerPoint Presentation</vt:lpstr>
      <vt:lpstr>Style of Game</vt:lpstr>
      <vt:lpstr>Which Platform? ---DS</vt:lpstr>
      <vt:lpstr>Game Publisher?</vt:lpstr>
      <vt:lpstr>Target User Score</vt:lpstr>
      <vt:lpstr>ESRB Rating?</vt:lpstr>
      <vt:lpstr>Game For Japan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Haoyu Li [Student]</dc:creator>
  <cp:lastModifiedBy>Rongbin Zhang</cp:lastModifiedBy>
  <cp:revision>1</cp:revision>
  <dcterms:created xsi:type="dcterms:W3CDTF">2020-04-17T05:55:40Z</dcterms:created>
  <dcterms:modified xsi:type="dcterms:W3CDTF">2020-04-17T06:15:23Z</dcterms:modified>
</cp:coreProperties>
</file>